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sldIdLst>
    <p:sldId id="256" r:id="rId2"/>
  </p:sldIdLst>
  <p:sldSz cx="32399288" cy="21599525"/>
  <p:notesSz cx="6858000" cy="9144000"/>
  <p:defaultTextStyle>
    <a:defPPr>
      <a:defRPr lang="es-MX"/>
    </a:defPPr>
    <a:lvl1pPr marL="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7"/>
    <p:restoredTop sz="94604"/>
  </p:normalViewPr>
  <p:slideViewPr>
    <p:cSldViewPr snapToGrid="0" snapToObjects="1">
      <p:cViewPr varScale="1">
        <p:scale>
          <a:sx n="42" d="100"/>
          <a:sy n="42" d="100"/>
        </p:scale>
        <p:origin x="24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C4936-0A08-2A4B-B152-C939E1E93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3534924"/>
            <a:ext cx="24299466" cy="7519835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18CE92-196E-F142-B000-1A4067369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11344752"/>
            <a:ext cx="24299466" cy="5214884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8B472A-50C2-5A42-8C32-3C227438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D806F0-AA0E-A44C-9169-E5F82007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0825B2-445B-594A-B4F8-FDAFBFA8C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050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E1A22-302F-9E42-BF47-82BF2A0F4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A4B2EA-36C9-694F-B9C2-874B76225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F97952-D451-4540-A42C-56EB3A39C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3AE499-DB86-F34C-85AE-4ADA240E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48F831-CD2A-6449-B1B8-2A2822ED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22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DCADF7-0FBD-EA45-AE6D-BF42C3799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1149975"/>
            <a:ext cx="6986096" cy="183045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B7892C-24FF-D447-B39F-2B98B5CF2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1149975"/>
            <a:ext cx="20553298" cy="18304599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51ADC-F1CB-C742-8823-893950D1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19FD4-504D-864D-AC02-D75D763B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63E9E0-4301-F441-AD41-D75B2A4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6377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07CB07E-5F79-D246-8F04-E4699BF5EB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0916" y="19128259"/>
            <a:ext cx="3171843" cy="2471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7BA3A41-5A91-194A-9AD0-588F6550BF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7790"/>
          <a:stretch/>
        </p:blipFill>
        <p:spPr>
          <a:xfrm rot="10800000">
            <a:off x="-3" y="-1"/>
            <a:ext cx="32201582" cy="312864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3637AC3-8976-AB47-9C97-ADB0839B98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924" y="1561783"/>
            <a:ext cx="7330916" cy="186975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BC64B67-5658-4042-B5C2-F8619624A8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7224"/>
          <a:stretch/>
        </p:blipFill>
        <p:spPr>
          <a:xfrm rot="10800000" flipV="1">
            <a:off x="-1" y="20015710"/>
            <a:ext cx="32399287" cy="158381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BE60C69-BFB1-1146-B689-08422A4D1DD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890933" y="20251964"/>
            <a:ext cx="2120517" cy="111130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3031C46-E4DF-854B-8F29-A74DB007F8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17620" r="21821"/>
          <a:stretch/>
        </p:blipFill>
        <p:spPr>
          <a:xfrm>
            <a:off x="27138086" y="-2"/>
            <a:ext cx="5261202" cy="312864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7203586-362D-EA43-A997-4ACD0A8696C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0500053" y="890393"/>
            <a:ext cx="6092729" cy="14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1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AC086-2106-0945-A7B1-A4FE6F670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B9BD9-181C-0C41-B100-FDAAEB33C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C26A3-4A7C-9142-854A-7336A2F2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5D4E9C-6C0F-384E-9F3C-6715AE4A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79A26F-8A33-084A-AD09-928B090A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697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3A0BA-F036-F64F-9F43-EF40A0698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5384885"/>
            <a:ext cx="27944386" cy="8984801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A0BCF2-58A3-D341-9A12-3BE9C360E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14454685"/>
            <a:ext cx="27944386" cy="4724895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75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C4FDA-776A-8F46-B7A2-3FC28E0A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14F147-A9C5-A14F-9EE7-76BDCD970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A3DAAF-AD3B-A740-A312-4D2D4B58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71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0495D-D8D4-A441-AD7D-22FE2F8D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ED773A-3312-8F48-985D-09E5362C2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5749874"/>
            <a:ext cx="13769697" cy="13704700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C1C3B6-54EA-3940-A15A-FD6C779A9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5749874"/>
            <a:ext cx="13769697" cy="13704700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942871-BF2D-914A-86B0-F5B52DB1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AFD4B6-6586-9543-8332-7F6CFB952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612507-10D4-A34F-B597-C894A384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126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692F4F-E3E5-CC43-9ADE-1CD6D9E8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1149976"/>
            <a:ext cx="27944386" cy="417491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ABE923-C7CC-8B4D-AA16-9406801CC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5294885"/>
            <a:ext cx="13706416" cy="2594941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966150-7210-6D4B-AB1E-7CE9EBD7F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7889827"/>
            <a:ext cx="13706416" cy="11604746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92F268-1BFB-2E49-9FAF-78FCA03BC3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5294885"/>
            <a:ext cx="13773917" cy="2594941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8B8806-C96F-C543-B37B-07ECB83C4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7889827"/>
            <a:ext cx="13773917" cy="11604746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4DFA11F-78F1-914F-82C1-9C389DCF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74D8BC5-2C10-C34B-AD87-2273A0EF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6769C7-BAF9-B649-B186-4F1B08B7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410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4F494-B977-344E-88B0-FC204E9F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6C9CD7-F42F-FA4B-A75F-5993777A6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4FC648-6C0A-5642-87F0-63CEE7F8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6D9EF0-9B40-924D-9981-1348383D6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166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3D2F605F-EE30-924D-BD35-890442C94F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0916" y="19128259"/>
            <a:ext cx="3171843" cy="247126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6066F51-7775-BA4C-B8C6-5A0D135653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7790"/>
          <a:stretch/>
        </p:blipFill>
        <p:spPr>
          <a:xfrm rot="10800000">
            <a:off x="-3" y="-1"/>
            <a:ext cx="32201582" cy="312864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18F6CBA-DB59-5843-B215-82A79982C3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7224"/>
          <a:stretch/>
        </p:blipFill>
        <p:spPr>
          <a:xfrm rot="10800000" flipV="1">
            <a:off x="-1" y="20015710"/>
            <a:ext cx="32399287" cy="158381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0B71EFD-D905-6D44-9198-B6BD6B10A1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7620" r="21821"/>
          <a:stretch/>
        </p:blipFill>
        <p:spPr>
          <a:xfrm>
            <a:off x="27138086" y="-2"/>
            <a:ext cx="5261202" cy="312864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CBE10BB-DDA4-CE46-B911-43162EC585E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890933" y="20251964"/>
            <a:ext cx="2120517" cy="11113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B6DE6B6-5270-1246-82A5-B5A2FE0B6D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0500053" y="890393"/>
            <a:ext cx="6092729" cy="147340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9A2E4C4-E7E1-4740-BC4D-FD882ABF14E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32924" y="1561783"/>
            <a:ext cx="7330916" cy="186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0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18CD8-8CD6-6245-8BB3-246A5AA3F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1439968"/>
            <a:ext cx="10449613" cy="503988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CE541-4486-E449-A50F-52FEAB278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3109933"/>
            <a:ext cx="16402140" cy="15349662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860021-448D-1A4D-B8F7-B70DB3695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6479857"/>
            <a:ext cx="10449613" cy="1200473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824495-CDF7-8142-BC28-D03960E62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42D606-8A71-6247-B0E4-583013E22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6CE3A8-AF97-4143-8E4F-BB9F1697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060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2DF01-B66A-8743-B6A0-11CD7F694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1439968"/>
            <a:ext cx="10449613" cy="503988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CE8E5E-BBF7-C344-BA94-314FF50AF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3109933"/>
            <a:ext cx="16402140" cy="15349662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500A25-FF04-B141-8EC8-051F47C69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6479857"/>
            <a:ext cx="10449613" cy="1200473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AC72FD-6618-F248-A0CC-30D7D9E3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61995D-9777-EE40-9AAB-882ABA37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1F5E81-CCB0-E84E-B0CF-1C23B03E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70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D871FD-7005-E048-BEEA-B9BCC36A0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1149976"/>
            <a:ext cx="27944386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EBB831-9C18-E348-83D5-5F11C5BF7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5749874"/>
            <a:ext cx="27944386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4D2233-40C6-3A4E-8036-E6CBD34B0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20019561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65C4-636D-3748-800C-3D3E5ED9B070}" type="datetimeFigureOut">
              <a:rPr lang="es-ES_tradnl" smtClean="0"/>
              <a:t>9/12/24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98A2B7-CC40-2244-BDFF-534EC5C52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20019561"/>
            <a:ext cx="109347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62EF1E-CD83-D54C-8B7A-05E84DB67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20019561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C79D-BB5D-C941-8E54-C9FAF32E58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28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7C93C1-C0F6-A445-8E26-30987698E77F}"/>
              </a:ext>
            </a:extLst>
          </p:cNvPr>
          <p:cNvSpPr txBox="1">
            <a:spLocks/>
          </p:cNvSpPr>
          <p:nvPr/>
        </p:nvSpPr>
        <p:spPr>
          <a:xfrm>
            <a:off x="3056709" y="3672950"/>
            <a:ext cx="20209691" cy="1795983"/>
          </a:xfrm>
          <a:prstGeom prst="rect">
            <a:avLst/>
          </a:prstGeom>
        </p:spPr>
        <p:txBody>
          <a:bodyPr anchor="ctr"/>
          <a:lstStyle>
            <a:lvl1pPr algn="l" defTabSz="287990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7030A0"/>
                </a:solidFill>
              </a:rPr>
              <a:t>Título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ACFFCC0-E775-F846-B676-5F4C5DDF38B0}"/>
              </a:ext>
            </a:extLst>
          </p:cNvPr>
          <p:cNvSpPr txBox="1">
            <a:spLocks noChangeAspect="1"/>
          </p:cNvSpPr>
          <p:nvPr/>
        </p:nvSpPr>
        <p:spPr>
          <a:xfrm>
            <a:off x="22798114" y="3135084"/>
            <a:ext cx="9601174" cy="42812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 defTabSz="2879903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39951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79903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19854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59806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99757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39708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79660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19611" indent="0" algn="l" defTabSz="2879903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Imagen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F9EA88E-C239-B640-B8BC-093388ED8497}"/>
              </a:ext>
            </a:extLst>
          </p:cNvPr>
          <p:cNvSpPr txBox="1">
            <a:spLocks/>
          </p:cNvSpPr>
          <p:nvPr/>
        </p:nvSpPr>
        <p:spPr>
          <a:xfrm>
            <a:off x="3056709" y="5480762"/>
            <a:ext cx="20209691" cy="135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287990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dirty="0">
                <a:solidFill>
                  <a:srgbClr val="7030A0"/>
                </a:solidFill>
              </a:rPr>
              <a:t>Autor</a:t>
            </a:r>
          </a:p>
          <a:p>
            <a:r>
              <a:rPr lang="es-ES" sz="4000" b="0" dirty="0">
                <a:solidFill>
                  <a:schemeClr val="accent6"/>
                </a:solidFill>
              </a:rPr>
              <a:t>Institución | País</a:t>
            </a:r>
            <a:endParaRPr lang="en-US" sz="4000" b="0" dirty="0">
              <a:solidFill>
                <a:schemeClr val="accent6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EDC0034-5EA7-2347-83F4-6E2BC9187338}"/>
              </a:ext>
            </a:extLst>
          </p:cNvPr>
          <p:cNvSpPr/>
          <p:nvPr/>
        </p:nvSpPr>
        <p:spPr>
          <a:xfrm>
            <a:off x="23266400" y="8378893"/>
            <a:ext cx="6832945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115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Hay cinco momentos discursivos en los que se </a:t>
            </a:r>
            <a:r>
              <a:rPr lang="es-ES" sz="2400" b="1" dirty="0">
                <a:solidFill>
                  <a:srgbClr val="9E50A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fragmenta</a:t>
            </a:r>
            <a:r>
              <a:rPr lang="es-ES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la identidad del </a:t>
            </a:r>
            <a:r>
              <a:rPr lang="es-ES" sz="2400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es-ES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enfermo:</a:t>
            </a:r>
            <a:r>
              <a:rPr lang="es-MX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400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s-MX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El miedo: </a:t>
            </a:r>
            <a:r>
              <a:rPr lang="es-MX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llegada de la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enfermedad,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b. </a:t>
            </a:r>
            <a:r>
              <a:rPr lang="es-MX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búsqueda: </a:t>
            </a:r>
            <a:r>
              <a:rPr lang="es-MX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autodiagnóstico,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c. </a:t>
            </a:r>
            <a:r>
              <a:rPr lang="es-MX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incertidumbre: </a:t>
            </a:r>
            <a:r>
              <a:rPr lang="es-MX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diagnóstico,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d. </a:t>
            </a:r>
            <a:r>
              <a:rPr lang="es-MX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El temor: </a:t>
            </a:r>
            <a:r>
              <a:rPr lang="es-MX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posibilidad de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morir y,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e. </a:t>
            </a:r>
            <a:r>
              <a:rPr lang="es-MX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degradación: </a:t>
            </a:r>
            <a:r>
              <a:rPr lang="es-MX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las secuelas de un </a:t>
            </a:r>
            <a:r>
              <a:rPr lang="es-MX" sz="24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es-MX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que se degenera.</a:t>
            </a:r>
          </a:p>
          <a:p>
            <a:pPr marL="793115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_tradnl" sz="24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discurso violento </a:t>
            </a:r>
            <a:r>
              <a:rPr lang="es-ES_tradnl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 vuelve, para la persona, un detonante que amalgama las identidades inapropiables. </a:t>
            </a:r>
            <a:r>
              <a:rPr lang="es-ES_tradnl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Hace</a:t>
            </a:r>
            <a:r>
              <a:rPr lang="es-ES_tradnl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_tradnl" sz="24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transforma</a:t>
            </a:r>
            <a:r>
              <a:rPr lang="es-ES_tradnl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 la persona que la ejecuta, en el sentido en el que Austin (1955) establece que es posible </a:t>
            </a:r>
            <a:r>
              <a:rPr lang="es-ES_tradnl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hacer cosas con palabras</a:t>
            </a:r>
            <a:r>
              <a:rPr lang="es-ES_tradnl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93115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violencia estructural 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envuelve toda relación médico-paciente 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y la 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violencia discursiva 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es una derivación de ésta. Si bien, ambas coexisten en la espiral, es 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el/la paciente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quien se encuentra más vulnerable física y emocionalmente y quien pasa, debido a esa violencia que permea toda la estructura, 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por la epifanía 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(Denzin, 1989) 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más larga que una persona pueda vivir: </a:t>
            </a:r>
            <a:r>
              <a:rPr lang="es-ES_tradnl" sz="2400" b="1" dirty="0">
                <a:solidFill>
                  <a:srgbClr val="9E50A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el diagnóstico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93115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 hecho de tales dimensiones en la vida de alguien, debe verse como el </a:t>
            </a:r>
            <a:r>
              <a:rPr lang="es-ES_tradnl" sz="2400" b="1" dirty="0">
                <a:solidFill>
                  <a:srgbClr val="9E50A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encadenamiento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 una serie de actos discursivos y performativos 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 diversas índoles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_tradnl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desmontan la esperanza de futuro </a:t>
            </a:r>
            <a:r>
              <a:rPr lang="es-ES_tradnl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y de vida de la persona enferma.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7A9CA7-CDDF-CD4C-9CC9-C512235D6757}"/>
              </a:ext>
            </a:extLst>
          </p:cNvPr>
          <p:cNvSpPr txBox="1"/>
          <p:nvPr/>
        </p:nvSpPr>
        <p:spPr>
          <a:xfrm>
            <a:off x="8375857" y="8518800"/>
            <a:ext cx="704173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2400" dirty="0">
                <a:latin typeface="+mn-lt"/>
                <a:cs typeface="Times New Roman" panose="02020603050405020304" pitchFamily="18" charset="0"/>
              </a:rPr>
              <a:t>Análisis crítico del discurso para  revisar el lenguaje médico y los testimonios de personas con lupus para identificar </a:t>
            </a:r>
            <a:r>
              <a:rPr lang="es-ES" sz="2400" b="1" i="1" dirty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contranarrativas 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(Mallon, 2012), derivadas de las diferentes violencias recibidas </a:t>
            </a:r>
            <a:r>
              <a:rPr lang="es-ES" sz="2400" b="1" dirty="0">
                <a:latin typeface="+mn-lt"/>
                <a:cs typeface="Times New Roman" panose="02020603050405020304" pitchFamily="18" charset="0"/>
              </a:rPr>
              <a:t>antes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 y </a:t>
            </a:r>
            <a:r>
              <a:rPr lang="es-ES" sz="2400" b="1" dirty="0">
                <a:latin typeface="+mn-lt"/>
                <a:cs typeface="Times New Roman" panose="02020603050405020304" pitchFamily="18" charset="0"/>
              </a:rPr>
              <a:t>después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 del diagnóstico: diaria (Scheper-Hughes (1992), simbólica (Bourdieu, 1989), naturalizada (Bourgois, 2009.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2400" b="1" dirty="0">
                <a:latin typeface="+mn-lt"/>
                <a:cs typeface="Times New Roman" panose="02020603050405020304" pitchFamily="18" charset="0"/>
              </a:rPr>
              <a:t>Análisis del discurso autobiográfico 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(Ricoeur, 2014) para desvelar la </a:t>
            </a:r>
            <a:r>
              <a:rPr lang="es-ES" sz="2400" b="1" i="1" dirty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reconfiguración identitaria 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de la persona.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2400" b="1" dirty="0">
                <a:latin typeface="+mn-lt"/>
                <a:cs typeface="Times New Roman" panose="02020603050405020304" pitchFamily="18" charset="0"/>
              </a:rPr>
              <a:t>Autoetnografía interpretativa 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(Denzin, 1989) para observar las interacciones dialógicas de la persona con LES en los espacios públicos.</a:t>
            </a:r>
            <a:endParaRPr lang="es-MX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7752EEBB-8C43-8944-AAE5-577A6321F21E}"/>
              </a:ext>
            </a:extLst>
          </p:cNvPr>
          <p:cNvSpPr txBox="1"/>
          <p:nvPr/>
        </p:nvSpPr>
        <p:spPr>
          <a:xfrm>
            <a:off x="742930" y="15026308"/>
            <a:ext cx="1644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C7EA6958-6B7D-F54B-835F-BACE634AC003}"/>
              </a:ext>
            </a:extLst>
          </p:cNvPr>
          <p:cNvSpPr txBox="1"/>
          <p:nvPr/>
        </p:nvSpPr>
        <p:spPr>
          <a:xfrm>
            <a:off x="716232" y="8523188"/>
            <a:ext cx="71119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AR" sz="2400" dirty="0">
                <a:latin typeface="+mn-lt"/>
                <a:cs typeface="Times New Roman" panose="02020603050405020304" pitchFamily="18" charset="0"/>
              </a:rPr>
              <a:t>Esta investigación analiza el discurso autobiográfico y el quiebre identitario de quienes padecen Lupus Sistémico Eritematoso (LES). Para ello, profundiza en la revisión de un corpus de tres componentes: </a:t>
            </a:r>
            <a:r>
              <a:rPr lang="es-AR" sz="2400" i="1" dirty="0">
                <a:latin typeface="+mn-lt"/>
                <a:cs typeface="Times New Roman" panose="02020603050405020304" pitchFamily="18" charset="0"/>
              </a:rPr>
              <a:t>a) </a:t>
            </a:r>
            <a:r>
              <a:rPr lang="es-AR" sz="2400" dirty="0">
                <a:latin typeface="+mn-lt"/>
                <a:cs typeface="Times New Roman" panose="02020603050405020304" pitchFamily="18" charset="0"/>
              </a:rPr>
              <a:t>100 testimonios autobiográficos  escritos por personas con LES de diversas naciones de América Latina entre los 16 y los 56 años de edad; </a:t>
            </a:r>
            <a:r>
              <a:rPr lang="es-AR" sz="2400" i="1" dirty="0">
                <a:latin typeface="+mn-lt"/>
                <a:cs typeface="Times New Roman" panose="02020603050405020304" pitchFamily="18" charset="0"/>
              </a:rPr>
              <a:t>b) </a:t>
            </a:r>
            <a:r>
              <a:rPr lang="es-AR" sz="2400" dirty="0">
                <a:latin typeface="+mn-lt"/>
                <a:cs typeface="Times New Roman" panose="02020603050405020304" pitchFamily="18" charset="0"/>
              </a:rPr>
              <a:t>16 entrevistas a médicas(os), familiares de personas con lupus y adolescentes con lupus; </a:t>
            </a:r>
            <a:r>
              <a:rPr lang="es-AR" sz="2400" i="1" dirty="0">
                <a:latin typeface="+mn-lt"/>
                <a:cs typeface="Times New Roman" panose="02020603050405020304" pitchFamily="18" charset="0"/>
              </a:rPr>
              <a:t>c) </a:t>
            </a:r>
            <a:r>
              <a:rPr lang="es-AR" sz="2400" dirty="0">
                <a:latin typeface="+mn-lt"/>
                <a:cs typeface="Times New Roman" panose="02020603050405020304" pitchFamily="18" charset="0"/>
              </a:rPr>
              <a:t>la marcha por el Día Mundial del Lupus celebrada anualmente en México desde 2016. Así, para identificar las maneras en las que el lenguaje utilizado en entornos médicos, familiares, laborales y sociales transforma la identidad, esta investigación traza </a:t>
            </a:r>
            <a:r>
              <a:rPr lang="es-AR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un perfil </a:t>
            </a:r>
            <a:r>
              <a:rPr lang="es-AR" sz="2400" dirty="0">
                <a:latin typeface="+mn-lt"/>
                <a:cs typeface="Times New Roman" panose="02020603050405020304" pitchFamily="18" charset="0"/>
              </a:rPr>
              <a:t>de la persona con LES durante tres procesos cruciales: la búsqueda de diagnóstico, el diagnóstico y el </a:t>
            </a:r>
            <a:r>
              <a:rPr lang="es-AR" sz="2400" i="1" dirty="0">
                <a:latin typeface="+mn-lt"/>
                <a:cs typeface="Times New Roman" panose="02020603050405020304" pitchFamily="18" charset="0"/>
              </a:rPr>
              <a:t>yo</a:t>
            </a:r>
            <a:r>
              <a:rPr lang="es-AR" sz="2400" dirty="0">
                <a:latin typeface="+mn-lt"/>
                <a:cs typeface="Times New Roman" panose="02020603050405020304" pitchFamily="18" charset="0"/>
              </a:rPr>
              <a:t> enfermo.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CCCFE24F-A9C8-4A4E-9663-C717F2693480}"/>
              </a:ext>
            </a:extLst>
          </p:cNvPr>
          <p:cNvSpPr txBox="1"/>
          <p:nvPr/>
        </p:nvSpPr>
        <p:spPr>
          <a:xfrm>
            <a:off x="742930" y="15893902"/>
            <a:ext cx="71141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400" dirty="0">
                <a:latin typeface="+mn-lt"/>
                <a:cs typeface="Times New Roman" panose="02020603050405020304" pitchFamily="18" charset="0"/>
              </a:rPr>
              <a:t>Analizar la </a:t>
            </a:r>
            <a:r>
              <a:rPr lang="es-MX" sz="24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reconfiguración identitaria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de la persona con lupus a partir de las características y los </a:t>
            </a:r>
            <a:r>
              <a:rPr lang="es-MX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patrones discursivos</a:t>
            </a:r>
            <a:r>
              <a:rPr lang="es-MX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del lenguaje de la </a:t>
            </a:r>
            <a:r>
              <a:rPr lang="es-MX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violencia</a:t>
            </a:r>
            <a:r>
              <a:rPr lang="es-MX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s-MX" sz="2400" dirty="0">
                <a:latin typeface="+mn-lt"/>
                <a:cs typeface="Times New Roman" panose="02020603050405020304" pitchFamily="18" charset="0"/>
              </a:rPr>
              <a:t>a través de la relación dialógica médico-enfermo(a), así como el discurso generado en los espacios de salud, y en la relación social e institucional.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EBD0F8E2-94D9-2440-AD1B-8D409FB0F01B}"/>
              </a:ext>
            </a:extLst>
          </p:cNvPr>
          <p:cNvSpPr txBox="1"/>
          <p:nvPr/>
        </p:nvSpPr>
        <p:spPr>
          <a:xfrm>
            <a:off x="8375858" y="15886493"/>
            <a:ext cx="7165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400" dirty="0">
                <a:latin typeface="+mn-lt"/>
                <a:cs typeface="Times New Roman" panose="02020603050405020304" pitchFamily="18" charset="0"/>
              </a:rPr>
              <a:t>Categorizar los elementos que configuran la </a:t>
            </a:r>
            <a:r>
              <a:rPr lang="es-ES" sz="2400" b="1" i="1" dirty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violencia discursiva 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y simbólica-estructural del lenguaje médico-institucional, laboral, social, familiar y de pareja para orientar el </a:t>
            </a:r>
            <a:r>
              <a:rPr lang="es-ES" sz="2400" b="1" dirty="0">
                <a:latin typeface="+mn-lt"/>
                <a:cs typeface="Times New Roman" panose="02020603050405020304" pitchFamily="18" charset="0"/>
              </a:rPr>
              <a:t>diseño de líneas de políticas públicas </a:t>
            </a:r>
            <a:r>
              <a:rPr lang="es-ES" sz="2400" dirty="0">
                <a:latin typeface="+mn-lt"/>
                <a:cs typeface="Times New Roman" panose="02020603050405020304" pitchFamily="18" charset="0"/>
              </a:rPr>
              <a:t>dirigidas a la atención y el cumplimiento del derecho a la salud en personas con LES. </a:t>
            </a:r>
            <a:endParaRPr lang="es-MX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954F2795-5E8E-934C-9160-DA74F3AD1C8B}"/>
              </a:ext>
            </a:extLst>
          </p:cNvPr>
          <p:cNvSpPr txBox="1"/>
          <p:nvPr/>
        </p:nvSpPr>
        <p:spPr>
          <a:xfrm>
            <a:off x="8462627" y="7667422"/>
            <a:ext cx="2367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Metodología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4FA435-09E7-284D-B6A4-214B3BAE66CE}"/>
              </a:ext>
            </a:extLst>
          </p:cNvPr>
          <p:cNvSpPr txBox="1"/>
          <p:nvPr/>
        </p:nvSpPr>
        <p:spPr>
          <a:xfrm>
            <a:off x="15906073" y="7615606"/>
            <a:ext cx="2045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33776CE-7A92-5A4D-B67A-2EA73069382C}"/>
              </a:ext>
            </a:extLst>
          </p:cNvPr>
          <p:cNvSpPr/>
          <p:nvPr/>
        </p:nvSpPr>
        <p:spPr>
          <a:xfrm>
            <a:off x="15756383" y="8482826"/>
            <a:ext cx="7041731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i="1" dirty="0">
                <a:latin typeface="+mn-lt"/>
                <a:cs typeface="Times New Roman" panose="02020603050405020304" pitchFamily="18" charset="0"/>
              </a:rPr>
              <a:t>La </a:t>
            </a:r>
            <a:r>
              <a:rPr lang="es-ES" sz="2400" b="1" i="1" dirty="0">
                <a:latin typeface="+mn-lt"/>
                <a:cs typeface="Times New Roman" panose="02020603050405020304" pitchFamily="18" charset="0"/>
              </a:rPr>
              <a:t>persona con LES se transforma </a:t>
            </a:r>
            <a:r>
              <a:rPr lang="es-ES" sz="2400" i="1" dirty="0">
                <a:latin typeface="+mn-lt"/>
                <a:cs typeface="Times New Roman" panose="02020603050405020304" pitchFamily="18" charset="0"/>
              </a:rPr>
              <a:t>a partir de actos performativos (Butler, 1993), no desde su yo personal, sino </a:t>
            </a:r>
            <a:r>
              <a:rPr lang="es-ES" sz="2400" b="1" i="1" dirty="0">
                <a:solidFill>
                  <a:srgbClr val="9E50A0"/>
                </a:solidFill>
                <a:latin typeface="+mn-lt"/>
                <a:cs typeface="Times New Roman" panose="02020603050405020304" pitchFamily="18" charset="0"/>
              </a:rPr>
              <a:t>desde lo que cree que es </a:t>
            </a:r>
            <a:r>
              <a:rPr lang="es-ES" sz="2400" i="1" dirty="0">
                <a:latin typeface="+mn-lt"/>
                <a:cs typeface="Times New Roman" panose="02020603050405020304" pitchFamily="18" charset="0"/>
              </a:rPr>
              <a:t>(Ricoeur, 2014) y desde lo que ha aprendido a performar: “Soy una enferma […] Voy a morir […] Estoy imposibilitada para hacer una vida normal”</a:t>
            </a:r>
            <a:r>
              <a:rPr lang="es-MX" sz="2400" i="1" dirty="0">
                <a:latin typeface="+mn-lt"/>
                <a:cs typeface="Times New Roman" panose="02020603050405020304" pitchFamily="18" charset="0"/>
              </a:rPr>
              <a:t> vs “Soy una guerrera […] La enfermedad no podrá vencerme […] No soy anormal [... ] Sí puedo trabajar”.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400" i="1" dirty="0">
                <a:latin typeface="+mn-lt"/>
                <a:cs typeface="Times New Roman" panose="02020603050405020304" pitchFamily="18" charset="0"/>
              </a:rPr>
              <a:t>En ese sentido, </a:t>
            </a:r>
            <a:r>
              <a:rPr lang="es-MX" sz="2400" b="1" i="1" dirty="0">
                <a:solidFill>
                  <a:srgbClr val="9E50A0"/>
                </a:solidFill>
                <a:latin typeface="+mn-lt"/>
                <a:cs typeface="Times New Roman" panose="02020603050405020304" pitchFamily="18" charset="0"/>
              </a:rPr>
              <a:t>la forma cómo se transmite</a:t>
            </a:r>
            <a:r>
              <a:rPr lang="es-MX" sz="2400" i="1" dirty="0">
                <a:latin typeface="+mn-lt"/>
                <a:cs typeface="Times New Roman" panose="02020603050405020304" pitchFamily="18" charset="0"/>
              </a:rPr>
              <a:t> el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diagnostico</a:t>
            </a:r>
            <a:r>
              <a:rPr lang="es-MX" sz="2400" i="1" dirty="0">
                <a:latin typeface="+mn-lt"/>
                <a:cs typeface="Times New Roman" panose="02020603050405020304" pitchFamily="18" charset="0"/>
              </a:rPr>
              <a:t> y la incertidumbre previa al mismo, es definitoria en la fragmentación y en la autorepresentación del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yo</a:t>
            </a:r>
            <a:r>
              <a:rPr lang="es-MX" sz="2400" i="1" dirty="0">
                <a:latin typeface="+mn-lt"/>
                <a:cs typeface="Times New Roman" panose="02020603050405020304" pitchFamily="18" charset="0"/>
              </a:rPr>
              <a:t> en la persona.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400" i="1" dirty="0">
                <a:latin typeface="+mn-lt"/>
                <a:cs typeface="Times New Roman" panose="02020603050405020304" pitchFamily="18" charset="0"/>
              </a:rPr>
              <a:t>A lo largo del periodo </a:t>
            </a:r>
            <a:r>
              <a:rPr lang="es-MX" sz="2400" b="1" i="1" dirty="0">
                <a:solidFill>
                  <a:srgbClr val="9E50A0"/>
                </a:solidFill>
                <a:latin typeface="+mn-lt"/>
                <a:cs typeface="Times New Roman" panose="02020603050405020304" pitchFamily="18" charset="0"/>
              </a:rPr>
              <a:t>pre y post diagnóstico</a:t>
            </a:r>
            <a:r>
              <a:rPr lang="es-MX" sz="2400" i="1" dirty="0">
                <a:latin typeface="+mn-lt"/>
                <a:cs typeface="Times New Roman" panose="02020603050405020304" pitchFamily="18" charset="0"/>
              </a:rPr>
              <a:t>, la persona con LES es </a:t>
            </a:r>
            <a:r>
              <a:rPr lang="es-MX" sz="2400" b="1" i="1" dirty="0">
                <a:latin typeface="+mn-lt"/>
                <a:cs typeface="Times New Roman" panose="02020603050405020304" pitchFamily="18" charset="0"/>
              </a:rPr>
              <a:t>receptora</a:t>
            </a:r>
            <a:r>
              <a:rPr lang="es-MX" sz="2400" i="1" dirty="0">
                <a:latin typeface="+mn-lt"/>
                <a:cs typeface="Times New Roman" panose="02020603050405020304" pitchFamily="18" charset="0"/>
              </a:rPr>
              <a:t> de múltiples violencias simbólicas y discursivas, tanto en el sistema de salud, como en la familia, en el ámbito social, médico, como en su vida de pareja.  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i="1" dirty="0">
                <a:latin typeface="+mn-lt"/>
                <a:cs typeface="Times New Roman" panose="02020603050405020304" pitchFamily="18" charset="0"/>
              </a:rPr>
              <a:t>La </a:t>
            </a:r>
            <a:r>
              <a:rPr lang="es-ES" sz="2400" b="1" i="1" dirty="0">
                <a:latin typeface="+mn-lt"/>
                <a:cs typeface="Times New Roman" panose="02020603050405020304" pitchFamily="18" charset="0"/>
              </a:rPr>
              <a:t>fragmentación </a:t>
            </a:r>
            <a:r>
              <a:rPr lang="es-ES" sz="2400" i="1" dirty="0">
                <a:latin typeface="+mn-lt"/>
                <a:cs typeface="Times New Roman" panose="02020603050405020304" pitchFamily="18" charset="0"/>
              </a:rPr>
              <a:t>identitaria de la persona, está </a:t>
            </a:r>
            <a:r>
              <a:rPr lang="es-ES" sz="2400" b="1" i="1" dirty="0">
                <a:solidFill>
                  <a:srgbClr val="9E50A0"/>
                </a:solidFill>
                <a:latin typeface="+mn-lt"/>
                <a:cs typeface="Times New Roman" panose="02020603050405020304" pitchFamily="18" charset="0"/>
              </a:rPr>
              <a:t>ligada a la violencia normalizada </a:t>
            </a:r>
            <a:r>
              <a:rPr lang="es-ES" sz="2400" i="1" dirty="0">
                <a:latin typeface="+mn-lt"/>
                <a:cs typeface="Times New Roman" panose="02020603050405020304" pitchFamily="18" charset="0"/>
              </a:rPr>
              <a:t>(Bourgois, 2009) y a la violencia social. La persona puede salir o no de ese círculo violento. 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i="1" dirty="0">
                <a:latin typeface="+mn-lt"/>
                <a:cs typeface="Times New Roman" panose="02020603050405020304" pitchFamily="18" charset="0"/>
              </a:rPr>
              <a:t>Las violencias </a:t>
            </a:r>
            <a:r>
              <a:rPr lang="es-ES" sz="2400" b="1" i="1" dirty="0">
                <a:latin typeface="+mn-lt"/>
                <a:cs typeface="Times New Roman" panose="02020603050405020304" pitchFamily="18" charset="0"/>
              </a:rPr>
              <a:t>se entretejen</a:t>
            </a:r>
            <a:r>
              <a:rPr lang="es-ES" sz="2400" i="1" dirty="0">
                <a:latin typeface="+mn-lt"/>
                <a:cs typeface="Times New Roman" panose="02020603050405020304" pitchFamily="18" charset="0"/>
              </a:rPr>
              <a:t>, son constitutivas y constituyentes, </a:t>
            </a:r>
            <a:r>
              <a:rPr lang="es-ES" sz="2400" b="1" i="1" dirty="0">
                <a:solidFill>
                  <a:srgbClr val="9E50A0"/>
                </a:solidFill>
                <a:latin typeface="+mn-lt"/>
                <a:cs typeface="Times New Roman" panose="02020603050405020304" pitchFamily="18" charset="0"/>
              </a:rPr>
              <a:t>estructurantes y estructuradoras.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i="1" dirty="0">
                <a:latin typeface="+mn-lt"/>
                <a:cs typeface="Times New Roman" panose="02020603050405020304" pitchFamily="18" charset="0"/>
              </a:rPr>
              <a:t>Hay un continuum en el que </a:t>
            </a:r>
            <a:r>
              <a:rPr lang="es-ES" sz="2400" b="1" i="1" dirty="0">
                <a:solidFill>
                  <a:srgbClr val="9E50A0"/>
                </a:solidFill>
                <a:latin typeface="+mn-lt"/>
                <a:cs typeface="Times New Roman" panose="02020603050405020304" pitchFamily="18" charset="0"/>
              </a:rPr>
              <a:t>las diferentes violencias se permean </a:t>
            </a:r>
            <a:r>
              <a:rPr lang="es-ES" sz="2400" i="1" dirty="0">
                <a:latin typeface="+mn-lt"/>
                <a:cs typeface="Times New Roman" panose="02020603050405020304" pitchFamily="18" charset="0"/>
              </a:rPr>
              <a:t>entre sí y con las múltiples contranarrativas.</a:t>
            </a:r>
            <a:endParaRPr lang="es-MX" sz="24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2A09AD5B-AB89-0D45-9E23-12A3C4702127}"/>
              </a:ext>
            </a:extLst>
          </p:cNvPr>
          <p:cNvSpPr txBox="1"/>
          <p:nvPr/>
        </p:nvSpPr>
        <p:spPr>
          <a:xfrm>
            <a:off x="23435735" y="7605241"/>
            <a:ext cx="2411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Conclusiones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E16542B6-A2A7-E342-B63D-DF556EC05414}"/>
              </a:ext>
            </a:extLst>
          </p:cNvPr>
          <p:cNvSpPr txBox="1"/>
          <p:nvPr/>
        </p:nvSpPr>
        <p:spPr>
          <a:xfrm>
            <a:off x="745067" y="7655594"/>
            <a:ext cx="2521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2E8C9199-FB95-A041-8849-C96F5FB000CF}"/>
              </a:ext>
            </a:extLst>
          </p:cNvPr>
          <p:cNvSpPr txBox="1"/>
          <p:nvPr/>
        </p:nvSpPr>
        <p:spPr>
          <a:xfrm>
            <a:off x="8375857" y="15026308"/>
            <a:ext cx="1739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</a:t>
            </a:r>
          </a:p>
        </p:txBody>
      </p:sp>
    </p:spTree>
    <p:extLst>
      <p:ext uri="{BB962C8B-B14F-4D97-AF65-F5344CB8AC3E}">
        <p14:creationId xmlns:p14="http://schemas.microsoft.com/office/powerpoint/2010/main" val="1563900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813</Words>
  <Application>Microsoft Macintosh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8</cp:revision>
  <dcterms:created xsi:type="dcterms:W3CDTF">2024-03-01T21:37:03Z</dcterms:created>
  <dcterms:modified xsi:type="dcterms:W3CDTF">2024-12-09T20:33:32Z</dcterms:modified>
</cp:coreProperties>
</file>