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32399288" cy="21599525"/>
  <p:notesSz cx="6858000" cy="9144000"/>
  <p:defaultTextStyle>
    <a:defPPr>
      <a:defRPr lang="es-MX"/>
    </a:defPPr>
    <a:lvl1pPr marL="0" algn="l" defTabSz="2591867" rtl="0" eaLnBrk="1" latinLnBrk="0" hangingPunct="1">
      <a:defRPr sz="5102" kern="1200">
        <a:solidFill>
          <a:schemeClr val="tx1"/>
        </a:solidFill>
        <a:latin typeface="+mn-lt"/>
        <a:ea typeface="+mn-ea"/>
        <a:cs typeface="+mn-cs"/>
      </a:defRPr>
    </a:lvl1pPr>
    <a:lvl2pPr marL="1295933" algn="l" defTabSz="2591867" rtl="0" eaLnBrk="1" latinLnBrk="0" hangingPunct="1">
      <a:defRPr sz="5102" kern="1200">
        <a:solidFill>
          <a:schemeClr val="tx1"/>
        </a:solidFill>
        <a:latin typeface="+mn-lt"/>
        <a:ea typeface="+mn-ea"/>
        <a:cs typeface="+mn-cs"/>
      </a:defRPr>
    </a:lvl2pPr>
    <a:lvl3pPr marL="2591867" algn="l" defTabSz="2591867" rtl="0" eaLnBrk="1" latinLnBrk="0" hangingPunct="1">
      <a:defRPr sz="5102" kern="1200">
        <a:solidFill>
          <a:schemeClr val="tx1"/>
        </a:solidFill>
        <a:latin typeface="+mn-lt"/>
        <a:ea typeface="+mn-ea"/>
        <a:cs typeface="+mn-cs"/>
      </a:defRPr>
    </a:lvl3pPr>
    <a:lvl4pPr marL="3887800" algn="l" defTabSz="2591867" rtl="0" eaLnBrk="1" latinLnBrk="0" hangingPunct="1">
      <a:defRPr sz="5102" kern="1200">
        <a:solidFill>
          <a:schemeClr val="tx1"/>
        </a:solidFill>
        <a:latin typeface="+mn-lt"/>
        <a:ea typeface="+mn-ea"/>
        <a:cs typeface="+mn-cs"/>
      </a:defRPr>
    </a:lvl4pPr>
    <a:lvl5pPr marL="5183734" algn="l" defTabSz="2591867" rtl="0" eaLnBrk="1" latinLnBrk="0" hangingPunct="1">
      <a:defRPr sz="5102" kern="1200">
        <a:solidFill>
          <a:schemeClr val="tx1"/>
        </a:solidFill>
        <a:latin typeface="+mn-lt"/>
        <a:ea typeface="+mn-ea"/>
        <a:cs typeface="+mn-cs"/>
      </a:defRPr>
    </a:lvl5pPr>
    <a:lvl6pPr marL="6479667" algn="l" defTabSz="2591867" rtl="0" eaLnBrk="1" latinLnBrk="0" hangingPunct="1">
      <a:defRPr sz="5102" kern="1200">
        <a:solidFill>
          <a:schemeClr val="tx1"/>
        </a:solidFill>
        <a:latin typeface="+mn-lt"/>
        <a:ea typeface="+mn-ea"/>
        <a:cs typeface="+mn-cs"/>
      </a:defRPr>
    </a:lvl6pPr>
    <a:lvl7pPr marL="7775600" algn="l" defTabSz="2591867" rtl="0" eaLnBrk="1" latinLnBrk="0" hangingPunct="1">
      <a:defRPr sz="5102" kern="1200">
        <a:solidFill>
          <a:schemeClr val="tx1"/>
        </a:solidFill>
        <a:latin typeface="+mn-lt"/>
        <a:ea typeface="+mn-ea"/>
        <a:cs typeface="+mn-cs"/>
      </a:defRPr>
    </a:lvl7pPr>
    <a:lvl8pPr marL="9071534" algn="l" defTabSz="2591867" rtl="0" eaLnBrk="1" latinLnBrk="0" hangingPunct="1">
      <a:defRPr sz="5102" kern="1200">
        <a:solidFill>
          <a:schemeClr val="tx1"/>
        </a:solidFill>
        <a:latin typeface="+mn-lt"/>
        <a:ea typeface="+mn-ea"/>
        <a:cs typeface="+mn-cs"/>
      </a:defRPr>
    </a:lvl8pPr>
    <a:lvl9pPr marL="10367467" algn="l" defTabSz="2591867" rtl="0" eaLnBrk="1" latinLnBrk="0" hangingPunct="1">
      <a:defRPr sz="510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9"/>
    <p:restoredTop sz="94604"/>
  </p:normalViewPr>
  <p:slideViewPr>
    <p:cSldViewPr snapToGrid="0" snapToObjects="1">
      <p:cViewPr varScale="1">
        <p:scale>
          <a:sx n="44" d="100"/>
          <a:sy n="44" d="100"/>
        </p:scale>
        <p:origin x="920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BE047E47-135D-5D4C-A5A4-2B63F30315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55" t="7321" r="5289" b="56082"/>
          <a:stretch/>
        </p:blipFill>
        <p:spPr>
          <a:xfrm flipH="1">
            <a:off x="0" y="12062"/>
            <a:ext cx="32399288" cy="602826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87E5BD0-8B27-F94F-B666-1B04AFF4DE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092" y="-380857"/>
            <a:ext cx="6771644" cy="876330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C16BC5CB-9EA9-E648-9887-452ED455DE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73188" b="13954"/>
          <a:stretch/>
        </p:blipFill>
        <p:spPr>
          <a:xfrm>
            <a:off x="-10006" y="18822458"/>
            <a:ext cx="15517655" cy="277706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2C9279AD-7539-CF46-AAB6-BB950C888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556" t="72639" r="13442" b="1660"/>
          <a:stretch/>
        </p:blipFill>
        <p:spPr>
          <a:xfrm flipH="1">
            <a:off x="-10006" y="18822458"/>
            <a:ext cx="32409292" cy="2777066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200D8053-1794-A348-BBEC-98CB6F12B6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4659" t="67485" b="18806"/>
          <a:stretch/>
        </p:blipFill>
        <p:spPr>
          <a:xfrm>
            <a:off x="27468779" y="304800"/>
            <a:ext cx="4548718" cy="104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63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EF72E00-BDE9-D242-93E2-218E7A426C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3188" b="13954"/>
          <a:stretch/>
        </p:blipFill>
        <p:spPr>
          <a:xfrm>
            <a:off x="-10006" y="18822458"/>
            <a:ext cx="15517655" cy="277706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3EB0794-63A1-C643-A1BE-8163576B04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355" t="7321" r="5289" b="56082"/>
          <a:stretch/>
        </p:blipFill>
        <p:spPr>
          <a:xfrm flipH="1">
            <a:off x="0" y="0"/>
            <a:ext cx="32399288" cy="602826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661E8E9-51BA-254F-9B50-88D7DDAE9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4659" t="67485" b="18806"/>
          <a:stretch/>
        </p:blipFill>
        <p:spPr>
          <a:xfrm>
            <a:off x="27468779" y="304800"/>
            <a:ext cx="4548718" cy="104700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DEFEC90-32DC-4C4F-9FA4-6BA735A1E96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092" y="-380857"/>
            <a:ext cx="6771644" cy="876330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43698C3-EBCD-C745-8321-40DB29D15E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556" t="72639" r="13442" b="1660"/>
          <a:stretch/>
        </p:blipFill>
        <p:spPr>
          <a:xfrm flipH="1">
            <a:off x="-4" y="18822458"/>
            <a:ext cx="32399291" cy="277706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5A3147C-241C-9148-AABA-069D6D89DCC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260800" y="19821964"/>
            <a:ext cx="2756697" cy="144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21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7451" y="1149979"/>
            <a:ext cx="27944386" cy="4174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27451" y="5749874"/>
            <a:ext cx="27944386" cy="13704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27451" y="20019564"/>
            <a:ext cx="7289840" cy="1149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7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165C4-636D-3748-800C-3D3E5ED9B070}" type="datetimeFigureOut">
              <a:rPr lang="es-ES_tradnl" smtClean="0"/>
              <a:t>1/3/24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32264" y="20019564"/>
            <a:ext cx="10934760" cy="1149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7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81997" y="20019564"/>
            <a:ext cx="7289840" cy="1149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7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DC79D-BB5D-C941-8E54-C9FAF32E583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8946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</p:sldLayoutIdLst>
  <p:txStyles>
    <p:titleStyle>
      <a:lvl1pPr algn="l" defTabSz="2879903" rtl="0" eaLnBrk="1" latinLnBrk="0" hangingPunct="1">
        <a:lnSpc>
          <a:spcPct val="90000"/>
        </a:lnSpc>
        <a:spcBef>
          <a:spcPct val="0"/>
        </a:spcBef>
        <a:buNone/>
        <a:defRPr sz="138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19976" indent="-719976" algn="l" defTabSz="2879903" rtl="0" eaLnBrk="1" latinLnBrk="0" hangingPunct="1">
        <a:lnSpc>
          <a:spcPct val="90000"/>
        </a:lnSpc>
        <a:spcBef>
          <a:spcPts val="31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159927" indent="-719976" algn="l" defTabSz="2879903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7559" kern="1200">
          <a:solidFill>
            <a:schemeClr val="tx1"/>
          </a:solidFill>
          <a:latin typeface="+mn-lt"/>
          <a:ea typeface="+mn-ea"/>
          <a:cs typeface="+mn-cs"/>
        </a:defRPr>
      </a:lvl2pPr>
      <a:lvl3pPr marL="3599879" indent="-719976" algn="l" defTabSz="2879903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6299" kern="1200">
          <a:solidFill>
            <a:schemeClr val="tx1"/>
          </a:solidFill>
          <a:latin typeface="+mn-lt"/>
          <a:ea typeface="+mn-ea"/>
          <a:cs typeface="+mn-cs"/>
        </a:defRPr>
      </a:lvl3pPr>
      <a:lvl4pPr marL="5039830" indent="-719976" algn="l" defTabSz="2879903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4pPr>
      <a:lvl5pPr marL="6479781" indent="-719976" algn="l" defTabSz="2879903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5pPr>
      <a:lvl6pPr marL="7919733" indent="-719976" algn="l" defTabSz="2879903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6pPr>
      <a:lvl7pPr marL="9359684" indent="-719976" algn="l" defTabSz="2879903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7pPr>
      <a:lvl8pPr marL="10799636" indent="-719976" algn="l" defTabSz="2879903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8pPr>
      <a:lvl9pPr marL="12239587" indent="-719976" algn="l" defTabSz="2879903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79903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1pPr>
      <a:lvl2pPr marL="1439951" algn="l" defTabSz="2879903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2pPr>
      <a:lvl3pPr marL="2879903" algn="l" defTabSz="2879903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3pPr>
      <a:lvl4pPr marL="4319854" algn="l" defTabSz="2879903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4pPr>
      <a:lvl5pPr marL="5759806" algn="l" defTabSz="2879903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5pPr>
      <a:lvl6pPr marL="7199757" algn="l" defTabSz="2879903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6pPr>
      <a:lvl7pPr marL="8639708" algn="l" defTabSz="2879903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7pPr>
      <a:lvl8pPr marL="10079660" algn="l" defTabSz="2879903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8pPr>
      <a:lvl9pPr marL="11519611" algn="l" defTabSz="2879903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57C93C1-C0F6-A445-8E26-30987698E77F}"/>
              </a:ext>
            </a:extLst>
          </p:cNvPr>
          <p:cNvSpPr txBox="1">
            <a:spLocks/>
          </p:cNvSpPr>
          <p:nvPr/>
        </p:nvSpPr>
        <p:spPr>
          <a:xfrm>
            <a:off x="2878525" y="4151755"/>
            <a:ext cx="20387875" cy="1811634"/>
          </a:xfrm>
          <a:prstGeom prst="rect">
            <a:avLst/>
          </a:prstGeom>
        </p:spPr>
        <p:txBody>
          <a:bodyPr anchor="ctr"/>
          <a:lstStyle>
            <a:lvl1pPr algn="l" defTabSz="28799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Título</a:t>
            </a:r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ACFFCC0-E775-F846-B676-5F4C5DDF38B0}"/>
              </a:ext>
            </a:extLst>
          </p:cNvPr>
          <p:cNvSpPr txBox="1">
            <a:spLocks noChangeAspect="1"/>
          </p:cNvSpPr>
          <p:nvPr/>
        </p:nvSpPr>
        <p:spPr>
          <a:xfrm>
            <a:off x="23435735" y="3038810"/>
            <a:ext cx="8568265" cy="46649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 defTabSz="2879903" rtl="0" eaLnBrk="1" latinLnBrk="0" hangingPunct="1">
              <a:lnSpc>
                <a:spcPct val="90000"/>
              </a:lnSpc>
              <a:spcBef>
                <a:spcPts val="31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39951" indent="0" algn="l" defTabSz="2879903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8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79903" indent="0" algn="l" defTabSz="2879903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75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854" indent="0" algn="l" defTabSz="2879903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62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9806" indent="0" algn="l" defTabSz="2879903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62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99757" indent="0" algn="l" defTabSz="2879903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62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39708" indent="0" algn="l" defTabSz="2879903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62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079660" indent="0" algn="l" defTabSz="2879903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62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19611" indent="0" algn="l" defTabSz="2879903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62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Imagen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F9EA88E-C239-B640-B8BC-093388ED8497}"/>
              </a:ext>
            </a:extLst>
          </p:cNvPr>
          <p:cNvSpPr txBox="1">
            <a:spLocks/>
          </p:cNvSpPr>
          <p:nvPr/>
        </p:nvSpPr>
        <p:spPr>
          <a:xfrm>
            <a:off x="2878525" y="5963389"/>
            <a:ext cx="20387875" cy="1369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28799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dirty="0">
                <a:solidFill>
                  <a:schemeClr val="accent6">
                    <a:lumMod val="50000"/>
                  </a:schemeClr>
                </a:solidFill>
              </a:rPr>
              <a:t>Autor</a:t>
            </a:r>
          </a:p>
          <a:p>
            <a:r>
              <a:rPr lang="es-ES" sz="4000" b="0" dirty="0">
                <a:solidFill>
                  <a:schemeClr val="accent6"/>
                </a:solidFill>
              </a:rPr>
              <a:t>Institución | País</a:t>
            </a:r>
            <a:endParaRPr lang="en-US" sz="4000" b="0" dirty="0">
              <a:solidFill>
                <a:schemeClr val="accent6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EDC0034-5EA7-2347-83F4-6E2BC9187338}"/>
              </a:ext>
            </a:extLst>
          </p:cNvPr>
          <p:cNvSpPr/>
          <p:nvPr/>
        </p:nvSpPr>
        <p:spPr>
          <a:xfrm>
            <a:off x="23266400" y="8666279"/>
            <a:ext cx="6832945" cy="11264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115" indent="-3429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Hay cinco momentos discursivos en los que se </a:t>
            </a:r>
            <a:r>
              <a:rPr lang="es-ES" sz="2400" b="1" dirty="0">
                <a:solidFill>
                  <a:srgbClr val="9E50A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fragmenta</a:t>
            </a:r>
            <a:r>
              <a:rPr lang="es-ES" sz="2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la identidad del </a:t>
            </a:r>
            <a:r>
              <a:rPr lang="es-ES" sz="2400" b="1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yo </a:t>
            </a:r>
            <a:r>
              <a:rPr lang="es-ES" sz="2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enfermo:</a:t>
            </a:r>
            <a:r>
              <a:rPr lang="es-MX" sz="2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400" b="1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s-MX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El miedo: </a:t>
            </a:r>
            <a:r>
              <a:rPr lang="es-MX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la llegada de la </a:t>
            </a:r>
            <a:r>
              <a:rPr lang="es-MX" sz="2400" dirty="0">
                <a:latin typeface="+mn-lt"/>
                <a:cs typeface="Times New Roman" panose="02020603050405020304" pitchFamily="18" charset="0"/>
              </a:rPr>
              <a:t>enfermedad, </a:t>
            </a:r>
            <a:r>
              <a:rPr lang="es-MX" sz="2400" b="1" i="1" dirty="0">
                <a:latin typeface="+mn-lt"/>
                <a:cs typeface="Times New Roman" panose="02020603050405020304" pitchFamily="18" charset="0"/>
              </a:rPr>
              <a:t>b. </a:t>
            </a:r>
            <a:r>
              <a:rPr lang="es-MX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La búsqueda: </a:t>
            </a:r>
            <a:r>
              <a:rPr lang="es-MX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s-MX" sz="2400" dirty="0">
                <a:latin typeface="+mn-lt"/>
                <a:cs typeface="Times New Roman" panose="02020603050405020304" pitchFamily="18" charset="0"/>
              </a:rPr>
              <a:t>autodiagnóstico, </a:t>
            </a:r>
            <a:r>
              <a:rPr lang="es-MX" sz="2400" b="1" i="1" dirty="0">
                <a:latin typeface="+mn-lt"/>
                <a:cs typeface="Times New Roman" panose="02020603050405020304" pitchFamily="18" charset="0"/>
              </a:rPr>
              <a:t>c. </a:t>
            </a:r>
            <a:r>
              <a:rPr lang="es-MX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La incertidumbre: </a:t>
            </a:r>
            <a:r>
              <a:rPr lang="es-MX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s-MX" sz="2400" dirty="0">
                <a:latin typeface="+mn-lt"/>
                <a:cs typeface="Times New Roman" panose="02020603050405020304" pitchFamily="18" charset="0"/>
              </a:rPr>
              <a:t>diagnóstico, </a:t>
            </a:r>
            <a:r>
              <a:rPr lang="es-MX" sz="2400" b="1" i="1" dirty="0">
                <a:latin typeface="+mn-lt"/>
                <a:cs typeface="Times New Roman" panose="02020603050405020304" pitchFamily="18" charset="0"/>
              </a:rPr>
              <a:t>d. </a:t>
            </a:r>
            <a:r>
              <a:rPr lang="es-MX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El temor: </a:t>
            </a:r>
            <a:r>
              <a:rPr lang="es-MX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la posibilidad de </a:t>
            </a:r>
            <a:r>
              <a:rPr lang="es-MX" sz="2400" dirty="0">
                <a:latin typeface="+mn-lt"/>
                <a:cs typeface="Times New Roman" panose="02020603050405020304" pitchFamily="18" charset="0"/>
              </a:rPr>
              <a:t>morir y, </a:t>
            </a:r>
            <a:r>
              <a:rPr lang="es-MX" sz="2400" b="1" i="1" dirty="0">
                <a:latin typeface="+mn-lt"/>
                <a:cs typeface="Times New Roman" panose="02020603050405020304" pitchFamily="18" charset="0"/>
              </a:rPr>
              <a:t>e. </a:t>
            </a:r>
            <a:r>
              <a:rPr lang="es-MX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La degradación: </a:t>
            </a:r>
            <a:r>
              <a:rPr lang="es-MX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las secuelas de un </a:t>
            </a:r>
            <a:r>
              <a:rPr lang="es-MX" sz="2400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yo</a:t>
            </a:r>
            <a:r>
              <a:rPr lang="es-MX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que se degenera.</a:t>
            </a:r>
          </a:p>
          <a:p>
            <a:pPr marL="793115" indent="-3429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lang="es-ES_tradnl" sz="24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discurso violento </a:t>
            </a:r>
            <a:r>
              <a:rPr lang="es-ES_tradnl" sz="24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se vuelve, para la persona, un detonante que amalgama las identidades inapropiables. </a:t>
            </a:r>
            <a:r>
              <a:rPr lang="es-ES_tradnl" sz="2400" i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Hace</a:t>
            </a:r>
            <a:r>
              <a:rPr lang="es-ES_tradnl" sz="24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s-ES_tradnl" sz="24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transforma</a:t>
            </a:r>
            <a:r>
              <a:rPr lang="es-ES_tradnl" sz="24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a la persona que la ejecuta, en el sentido en el que Austin (1955) establece que es posible </a:t>
            </a:r>
            <a:r>
              <a:rPr lang="es-ES_tradnl" sz="2400" i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hacer cosas con palabras</a:t>
            </a:r>
            <a:r>
              <a:rPr lang="es-ES_tradnl" sz="24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93115" indent="-3429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La violencia estructural </a:t>
            </a:r>
            <a:r>
              <a:rPr lang="es-ES_tradnl" sz="2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envuelve toda relación médico-paciente </a:t>
            </a:r>
            <a:r>
              <a:rPr lang="es-ES_tradnl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y la </a:t>
            </a:r>
            <a:r>
              <a:rPr lang="es-ES_tradnl" sz="2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violencia discursiva </a:t>
            </a:r>
            <a:r>
              <a:rPr lang="es-ES_tradnl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es una derivación de ésta. Si bien, ambas coexisten en la espiral, es </a:t>
            </a:r>
            <a:r>
              <a:rPr lang="es-ES_tradnl" sz="2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el/la paciente</a:t>
            </a:r>
            <a:r>
              <a:rPr lang="es-ES_tradnl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quien se encuentra más vulnerable física y emocionalmente y quien pasa, debido a esa violencia que permea toda la estructura, </a:t>
            </a:r>
            <a:r>
              <a:rPr lang="es-ES_tradnl" sz="2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por la epifanía </a:t>
            </a:r>
            <a:r>
              <a:rPr lang="es-ES_tradnl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(Denzin, 1989) </a:t>
            </a:r>
            <a:r>
              <a:rPr lang="es-ES_tradnl" sz="2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más larga que una persona pueda vivir: </a:t>
            </a:r>
            <a:r>
              <a:rPr lang="es-ES_tradnl" sz="2400" b="1" dirty="0">
                <a:solidFill>
                  <a:srgbClr val="9E50A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el diagnóstico</a:t>
            </a:r>
            <a:r>
              <a:rPr lang="es-ES_tradnl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93115" indent="-3429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Un hecho de tales dimensiones en la vida de alguien, debe verse como el </a:t>
            </a:r>
            <a:r>
              <a:rPr lang="es-ES_tradnl" sz="2400" b="1" dirty="0">
                <a:solidFill>
                  <a:srgbClr val="9E50A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encadenamiento</a:t>
            </a:r>
            <a:r>
              <a:rPr lang="es-ES_tradnl" sz="2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de una serie de actos discursivos y performativos </a:t>
            </a:r>
            <a:r>
              <a:rPr lang="es-ES_tradnl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de diversas índoles</a:t>
            </a:r>
            <a:r>
              <a:rPr lang="es-ES_tradnl" sz="2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_tradnl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s-ES_tradnl" sz="2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desmontan la esperanza de futuro </a:t>
            </a:r>
            <a:r>
              <a:rPr lang="es-ES_tradnl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y de vida de la persona enferma.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7A9CA7-CDDF-CD4C-9CC9-C512235D6757}"/>
              </a:ext>
            </a:extLst>
          </p:cNvPr>
          <p:cNvSpPr txBox="1"/>
          <p:nvPr/>
        </p:nvSpPr>
        <p:spPr>
          <a:xfrm>
            <a:off x="8375857" y="8806186"/>
            <a:ext cx="704173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2400" dirty="0">
                <a:latin typeface="+mn-lt"/>
                <a:cs typeface="Times New Roman" panose="02020603050405020304" pitchFamily="18" charset="0"/>
              </a:rPr>
              <a:t>Análisis crítico del discurso para  revisar el lenguaje médico y los testimonios de personas con lupus para identificar </a:t>
            </a:r>
            <a:r>
              <a:rPr lang="es-ES" sz="2400" b="1" i="1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contranarrativas </a:t>
            </a:r>
            <a:r>
              <a:rPr lang="es-ES" sz="2400" dirty="0">
                <a:latin typeface="+mn-lt"/>
                <a:cs typeface="Times New Roman" panose="02020603050405020304" pitchFamily="18" charset="0"/>
              </a:rPr>
              <a:t>(Mallon, 2012), derivadas de las diferentes violencias recibidas </a:t>
            </a:r>
            <a:r>
              <a:rPr lang="es-ES" sz="2400" b="1" dirty="0">
                <a:latin typeface="+mn-lt"/>
                <a:cs typeface="Times New Roman" panose="02020603050405020304" pitchFamily="18" charset="0"/>
              </a:rPr>
              <a:t>antes</a:t>
            </a:r>
            <a:r>
              <a:rPr lang="es-ES" sz="2400" dirty="0">
                <a:latin typeface="+mn-lt"/>
                <a:cs typeface="Times New Roman" panose="02020603050405020304" pitchFamily="18" charset="0"/>
              </a:rPr>
              <a:t> y </a:t>
            </a:r>
            <a:r>
              <a:rPr lang="es-ES" sz="2400" b="1" dirty="0">
                <a:latin typeface="+mn-lt"/>
                <a:cs typeface="Times New Roman" panose="02020603050405020304" pitchFamily="18" charset="0"/>
              </a:rPr>
              <a:t>después</a:t>
            </a:r>
            <a:r>
              <a:rPr lang="es-ES" sz="2400" dirty="0">
                <a:latin typeface="+mn-lt"/>
                <a:cs typeface="Times New Roman" panose="02020603050405020304" pitchFamily="18" charset="0"/>
              </a:rPr>
              <a:t> del diagnóstico: diaria (Scheper-Hughes (1992), simbólica (Bourdieu, 1989), naturalizada (Bourgois, 2009.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2400" b="1" dirty="0">
                <a:latin typeface="+mn-lt"/>
                <a:cs typeface="Times New Roman" panose="02020603050405020304" pitchFamily="18" charset="0"/>
              </a:rPr>
              <a:t>Análisis del discurso autobiográfico </a:t>
            </a:r>
            <a:r>
              <a:rPr lang="es-ES" sz="2400" dirty="0">
                <a:latin typeface="+mn-lt"/>
                <a:cs typeface="Times New Roman" panose="02020603050405020304" pitchFamily="18" charset="0"/>
              </a:rPr>
              <a:t>(Ricoeur, 2014) para desvelar la </a:t>
            </a:r>
            <a:r>
              <a:rPr lang="es-ES" sz="2400" b="1" i="1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reconfiguración identitaria </a:t>
            </a:r>
            <a:r>
              <a:rPr lang="es-ES" sz="2400" dirty="0">
                <a:latin typeface="+mn-lt"/>
                <a:cs typeface="Times New Roman" panose="02020603050405020304" pitchFamily="18" charset="0"/>
              </a:rPr>
              <a:t>de la persona.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2400" b="1" dirty="0">
                <a:latin typeface="+mn-lt"/>
                <a:cs typeface="Times New Roman" panose="02020603050405020304" pitchFamily="18" charset="0"/>
              </a:rPr>
              <a:t>Autoetnografía interpretativa </a:t>
            </a:r>
            <a:r>
              <a:rPr lang="es-ES" sz="2400" dirty="0">
                <a:latin typeface="+mn-lt"/>
                <a:cs typeface="Times New Roman" panose="02020603050405020304" pitchFamily="18" charset="0"/>
              </a:rPr>
              <a:t>(Denzin, 1989) para observar las interacciones dialógicas de la persona con LES en los espacios públicos.</a:t>
            </a:r>
            <a:endParaRPr lang="es-MX" sz="24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7752EEBB-8C43-8944-AAE5-577A6321F21E}"/>
              </a:ext>
            </a:extLst>
          </p:cNvPr>
          <p:cNvSpPr txBox="1"/>
          <p:nvPr/>
        </p:nvSpPr>
        <p:spPr>
          <a:xfrm>
            <a:off x="742930" y="15313694"/>
            <a:ext cx="1644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Objetivo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C7EA6958-6B7D-F54B-835F-BACE634AC003}"/>
              </a:ext>
            </a:extLst>
          </p:cNvPr>
          <p:cNvSpPr txBox="1"/>
          <p:nvPr/>
        </p:nvSpPr>
        <p:spPr>
          <a:xfrm>
            <a:off x="716232" y="8810574"/>
            <a:ext cx="711199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AR" sz="2400" dirty="0">
                <a:latin typeface="+mn-lt"/>
                <a:cs typeface="Times New Roman" panose="02020603050405020304" pitchFamily="18" charset="0"/>
              </a:rPr>
              <a:t>Esta investigación analiza el discurso autobiográfico y el quiebre identitario de quienes padecen Lupus Sistémico Eritematoso (LES). Para ello, profundiza en la revisión de un corpus de tres componentes: </a:t>
            </a:r>
            <a:r>
              <a:rPr lang="es-AR" sz="2400" i="1" dirty="0">
                <a:latin typeface="+mn-lt"/>
                <a:cs typeface="Times New Roman" panose="02020603050405020304" pitchFamily="18" charset="0"/>
              </a:rPr>
              <a:t>a) </a:t>
            </a:r>
            <a:r>
              <a:rPr lang="es-AR" sz="2400" dirty="0">
                <a:latin typeface="+mn-lt"/>
                <a:cs typeface="Times New Roman" panose="02020603050405020304" pitchFamily="18" charset="0"/>
              </a:rPr>
              <a:t>100 testimonios autobiográficos  escritos por personas con LES de diversas naciones de América Latina entre los 16 y los 56 años de edad; </a:t>
            </a:r>
            <a:r>
              <a:rPr lang="es-AR" sz="2400" i="1" dirty="0">
                <a:latin typeface="+mn-lt"/>
                <a:cs typeface="Times New Roman" panose="02020603050405020304" pitchFamily="18" charset="0"/>
              </a:rPr>
              <a:t>b) </a:t>
            </a:r>
            <a:r>
              <a:rPr lang="es-AR" sz="2400" dirty="0">
                <a:latin typeface="+mn-lt"/>
                <a:cs typeface="Times New Roman" panose="02020603050405020304" pitchFamily="18" charset="0"/>
              </a:rPr>
              <a:t>16 entrevistas a médicas(os), familiares de personas con lupus y adolescentes con lupus; </a:t>
            </a:r>
            <a:r>
              <a:rPr lang="es-AR" sz="2400" i="1" dirty="0">
                <a:latin typeface="+mn-lt"/>
                <a:cs typeface="Times New Roman" panose="02020603050405020304" pitchFamily="18" charset="0"/>
              </a:rPr>
              <a:t>c) </a:t>
            </a:r>
            <a:r>
              <a:rPr lang="es-AR" sz="2400" dirty="0">
                <a:latin typeface="+mn-lt"/>
                <a:cs typeface="Times New Roman" panose="02020603050405020304" pitchFamily="18" charset="0"/>
              </a:rPr>
              <a:t>la marcha por el Día Mundial del Lupus celebrada anualmente en México desde 2016. Así, para identificar las maneras en las que el lenguaje utilizado en entornos médicos, familiares, laborales y sociales transforma la identidad, esta investigación traza </a:t>
            </a:r>
            <a:r>
              <a:rPr lang="es-AR" sz="24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un perfil </a:t>
            </a:r>
            <a:r>
              <a:rPr lang="es-AR" sz="2400" dirty="0">
                <a:latin typeface="+mn-lt"/>
                <a:cs typeface="Times New Roman" panose="02020603050405020304" pitchFamily="18" charset="0"/>
              </a:rPr>
              <a:t>de la persona con LES durante tres procesos cruciales: la búsqueda de diagnóstico, el diagnóstico y el </a:t>
            </a:r>
            <a:r>
              <a:rPr lang="es-AR" sz="2400" i="1" dirty="0">
                <a:latin typeface="+mn-lt"/>
                <a:cs typeface="Times New Roman" panose="02020603050405020304" pitchFamily="18" charset="0"/>
              </a:rPr>
              <a:t>yo</a:t>
            </a:r>
            <a:r>
              <a:rPr lang="es-AR" sz="2400" dirty="0">
                <a:latin typeface="+mn-lt"/>
                <a:cs typeface="Times New Roman" panose="02020603050405020304" pitchFamily="18" charset="0"/>
              </a:rPr>
              <a:t> enfermo.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CCCFE24F-A9C8-4A4E-9663-C717F2693480}"/>
              </a:ext>
            </a:extLst>
          </p:cNvPr>
          <p:cNvSpPr txBox="1"/>
          <p:nvPr/>
        </p:nvSpPr>
        <p:spPr>
          <a:xfrm>
            <a:off x="742930" y="16181288"/>
            <a:ext cx="71141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400" dirty="0">
                <a:latin typeface="+mn-lt"/>
                <a:cs typeface="Times New Roman" panose="02020603050405020304" pitchFamily="18" charset="0"/>
              </a:rPr>
              <a:t>Analizar la </a:t>
            </a:r>
            <a:r>
              <a:rPr lang="es-MX" sz="2400" b="1" i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reconfiguración identitaria </a:t>
            </a:r>
            <a:r>
              <a:rPr lang="es-MX" sz="2400" dirty="0">
                <a:latin typeface="+mn-lt"/>
                <a:cs typeface="Times New Roman" panose="02020603050405020304" pitchFamily="18" charset="0"/>
              </a:rPr>
              <a:t>de la persona con lupus a partir de las características y los </a:t>
            </a:r>
            <a:r>
              <a:rPr lang="es-MX" sz="24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patrones discursivos</a:t>
            </a:r>
            <a:r>
              <a:rPr lang="es-MX" sz="24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s-MX" sz="2400" dirty="0">
                <a:latin typeface="+mn-lt"/>
                <a:cs typeface="Times New Roman" panose="02020603050405020304" pitchFamily="18" charset="0"/>
              </a:rPr>
              <a:t>del lenguaje de la </a:t>
            </a:r>
            <a:r>
              <a:rPr lang="es-MX" sz="24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violencia</a:t>
            </a:r>
            <a:r>
              <a:rPr lang="es-MX" sz="24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s-MX" sz="2400" dirty="0">
                <a:latin typeface="+mn-lt"/>
                <a:cs typeface="Times New Roman" panose="02020603050405020304" pitchFamily="18" charset="0"/>
              </a:rPr>
              <a:t>a través de la relación dialógica médico-enfermo(a), así como el discurso generado en los espacios de salud, y en la relación social e institucional.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EBD0F8E2-94D9-2440-AD1B-8D409FB0F01B}"/>
              </a:ext>
            </a:extLst>
          </p:cNvPr>
          <p:cNvSpPr txBox="1"/>
          <p:nvPr/>
        </p:nvSpPr>
        <p:spPr>
          <a:xfrm>
            <a:off x="8375858" y="16173879"/>
            <a:ext cx="7165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dirty="0">
                <a:latin typeface="+mn-lt"/>
                <a:cs typeface="Times New Roman" panose="02020603050405020304" pitchFamily="18" charset="0"/>
              </a:rPr>
              <a:t>Categorizar los elementos que configuran la </a:t>
            </a:r>
            <a:r>
              <a:rPr lang="es-ES" sz="2400" b="1" i="1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violencia discursiva </a:t>
            </a:r>
            <a:r>
              <a:rPr lang="es-ES" sz="2400" dirty="0">
                <a:latin typeface="+mn-lt"/>
                <a:cs typeface="Times New Roman" panose="02020603050405020304" pitchFamily="18" charset="0"/>
              </a:rPr>
              <a:t>y simbólica-estructural del lenguaje médico-institucional, laboral, social, familiar y de pareja para orientar el </a:t>
            </a:r>
            <a:r>
              <a:rPr lang="es-ES" sz="2400" b="1" dirty="0">
                <a:latin typeface="+mn-lt"/>
                <a:cs typeface="Times New Roman" panose="02020603050405020304" pitchFamily="18" charset="0"/>
              </a:rPr>
              <a:t>diseño de líneas de políticas públicas </a:t>
            </a:r>
            <a:r>
              <a:rPr lang="es-ES" sz="2400" dirty="0">
                <a:latin typeface="+mn-lt"/>
                <a:cs typeface="Times New Roman" panose="02020603050405020304" pitchFamily="18" charset="0"/>
              </a:rPr>
              <a:t>dirigidas a la atención y el cumplimiento del derecho a la salud en personas con LES. </a:t>
            </a:r>
            <a:endParaRPr lang="es-MX" sz="24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954F2795-5E8E-934C-9160-DA74F3AD1C8B}"/>
              </a:ext>
            </a:extLst>
          </p:cNvPr>
          <p:cNvSpPr txBox="1"/>
          <p:nvPr/>
        </p:nvSpPr>
        <p:spPr>
          <a:xfrm>
            <a:off x="8462627" y="7954808"/>
            <a:ext cx="2367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Metodología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4FA435-09E7-284D-B6A4-214B3BAE66CE}"/>
              </a:ext>
            </a:extLst>
          </p:cNvPr>
          <p:cNvSpPr txBox="1"/>
          <p:nvPr/>
        </p:nvSpPr>
        <p:spPr>
          <a:xfrm>
            <a:off x="15906073" y="7902992"/>
            <a:ext cx="2045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33776CE-7A92-5A4D-B67A-2EA73069382C}"/>
              </a:ext>
            </a:extLst>
          </p:cNvPr>
          <p:cNvSpPr/>
          <p:nvPr/>
        </p:nvSpPr>
        <p:spPr>
          <a:xfrm>
            <a:off x="15756383" y="8770212"/>
            <a:ext cx="7041731" cy="10464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i="1" dirty="0">
                <a:latin typeface="+mn-lt"/>
                <a:cs typeface="Times New Roman" panose="02020603050405020304" pitchFamily="18" charset="0"/>
              </a:rPr>
              <a:t>La </a:t>
            </a:r>
            <a:r>
              <a:rPr lang="es-ES" sz="2400" b="1" i="1" dirty="0">
                <a:latin typeface="+mn-lt"/>
                <a:cs typeface="Times New Roman" panose="02020603050405020304" pitchFamily="18" charset="0"/>
              </a:rPr>
              <a:t>persona con LES se transforma </a:t>
            </a:r>
            <a:r>
              <a:rPr lang="es-ES" sz="2400" i="1" dirty="0">
                <a:latin typeface="+mn-lt"/>
                <a:cs typeface="Times New Roman" panose="02020603050405020304" pitchFamily="18" charset="0"/>
              </a:rPr>
              <a:t>a partir de actos performativos (Butler, 1993), no desde su yo personal, sino </a:t>
            </a:r>
            <a:r>
              <a:rPr lang="es-ES" sz="2400" b="1" i="1" dirty="0">
                <a:solidFill>
                  <a:srgbClr val="9E50A0"/>
                </a:solidFill>
                <a:latin typeface="+mn-lt"/>
                <a:cs typeface="Times New Roman" panose="02020603050405020304" pitchFamily="18" charset="0"/>
              </a:rPr>
              <a:t>desde lo que cree que es </a:t>
            </a:r>
            <a:r>
              <a:rPr lang="es-ES" sz="2400" i="1" dirty="0">
                <a:latin typeface="+mn-lt"/>
                <a:cs typeface="Times New Roman" panose="02020603050405020304" pitchFamily="18" charset="0"/>
              </a:rPr>
              <a:t>(Ricoeur, 2014) y desde lo que ha aprendido a performar: “Soy una enferma […] Voy a morir […] Estoy imposibilitada para hacer una vida normal”</a:t>
            </a:r>
            <a:r>
              <a:rPr lang="es-MX" sz="2400" i="1" dirty="0">
                <a:latin typeface="+mn-lt"/>
                <a:cs typeface="Times New Roman" panose="02020603050405020304" pitchFamily="18" charset="0"/>
              </a:rPr>
              <a:t> vs “Soy una guerrera […] La enfermedad no podrá vencerme […] No soy anormal [... ] Sí puedo trabajar”.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400" i="1" dirty="0">
                <a:latin typeface="+mn-lt"/>
                <a:cs typeface="Times New Roman" panose="02020603050405020304" pitchFamily="18" charset="0"/>
              </a:rPr>
              <a:t>En ese sentido, </a:t>
            </a:r>
            <a:r>
              <a:rPr lang="es-MX" sz="2400" b="1" i="1" dirty="0">
                <a:solidFill>
                  <a:srgbClr val="9E50A0"/>
                </a:solidFill>
                <a:latin typeface="+mn-lt"/>
                <a:cs typeface="Times New Roman" panose="02020603050405020304" pitchFamily="18" charset="0"/>
              </a:rPr>
              <a:t>la forma cómo se transmite</a:t>
            </a:r>
            <a:r>
              <a:rPr lang="es-MX" sz="2400" i="1" dirty="0">
                <a:latin typeface="+mn-lt"/>
                <a:cs typeface="Times New Roman" panose="02020603050405020304" pitchFamily="18" charset="0"/>
              </a:rPr>
              <a:t> el </a:t>
            </a:r>
            <a:r>
              <a:rPr lang="es-MX" sz="2400" b="1" i="1" dirty="0">
                <a:latin typeface="+mn-lt"/>
                <a:cs typeface="Times New Roman" panose="02020603050405020304" pitchFamily="18" charset="0"/>
              </a:rPr>
              <a:t>diagnostico</a:t>
            </a:r>
            <a:r>
              <a:rPr lang="es-MX" sz="2400" i="1" dirty="0">
                <a:latin typeface="+mn-lt"/>
                <a:cs typeface="Times New Roman" panose="02020603050405020304" pitchFamily="18" charset="0"/>
              </a:rPr>
              <a:t> y la incertidumbre previa al mismo, es definitoria en la fragmentación y en la autorepresentación del </a:t>
            </a:r>
            <a:r>
              <a:rPr lang="es-MX" sz="2400" b="1" i="1" dirty="0">
                <a:latin typeface="+mn-lt"/>
                <a:cs typeface="Times New Roman" panose="02020603050405020304" pitchFamily="18" charset="0"/>
              </a:rPr>
              <a:t>yo</a:t>
            </a:r>
            <a:r>
              <a:rPr lang="es-MX" sz="2400" i="1" dirty="0">
                <a:latin typeface="+mn-lt"/>
                <a:cs typeface="Times New Roman" panose="02020603050405020304" pitchFamily="18" charset="0"/>
              </a:rPr>
              <a:t> en la persona.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400" i="1" dirty="0">
                <a:latin typeface="+mn-lt"/>
                <a:cs typeface="Times New Roman" panose="02020603050405020304" pitchFamily="18" charset="0"/>
              </a:rPr>
              <a:t>A lo largo del periodo </a:t>
            </a:r>
            <a:r>
              <a:rPr lang="es-MX" sz="2400" b="1" i="1" dirty="0">
                <a:solidFill>
                  <a:srgbClr val="9E50A0"/>
                </a:solidFill>
                <a:latin typeface="+mn-lt"/>
                <a:cs typeface="Times New Roman" panose="02020603050405020304" pitchFamily="18" charset="0"/>
              </a:rPr>
              <a:t>pre y post diagnóstico</a:t>
            </a:r>
            <a:r>
              <a:rPr lang="es-MX" sz="2400" i="1" dirty="0">
                <a:latin typeface="+mn-lt"/>
                <a:cs typeface="Times New Roman" panose="02020603050405020304" pitchFamily="18" charset="0"/>
              </a:rPr>
              <a:t>, la persona con LES es </a:t>
            </a:r>
            <a:r>
              <a:rPr lang="es-MX" sz="2400" b="1" i="1" dirty="0">
                <a:latin typeface="+mn-lt"/>
                <a:cs typeface="Times New Roman" panose="02020603050405020304" pitchFamily="18" charset="0"/>
              </a:rPr>
              <a:t>receptora</a:t>
            </a:r>
            <a:r>
              <a:rPr lang="es-MX" sz="2400" i="1" dirty="0">
                <a:latin typeface="+mn-lt"/>
                <a:cs typeface="Times New Roman" panose="02020603050405020304" pitchFamily="18" charset="0"/>
              </a:rPr>
              <a:t> de múltiples violencias simbólicas y discursivas, tanto en el sistema de salud, como en la familia, en el ámbito social, médico, como en su vida de pareja.  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i="1" dirty="0">
                <a:latin typeface="+mn-lt"/>
                <a:cs typeface="Times New Roman" panose="02020603050405020304" pitchFamily="18" charset="0"/>
              </a:rPr>
              <a:t>La </a:t>
            </a:r>
            <a:r>
              <a:rPr lang="es-ES" sz="2400" b="1" i="1" dirty="0">
                <a:latin typeface="+mn-lt"/>
                <a:cs typeface="Times New Roman" panose="02020603050405020304" pitchFamily="18" charset="0"/>
              </a:rPr>
              <a:t>fragmentación </a:t>
            </a:r>
            <a:r>
              <a:rPr lang="es-ES" sz="2400" i="1" dirty="0">
                <a:latin typeface="+mn-lt"/>
                <a:cs typeface="Times New Roman" panose="02020603050405020304" pitchFamily="18" charset="0"/>
              </a:rPr>
              <a:t>identitaria de la persona, está </a:t>
            </a:r>
            <a:r>
              <a:rPr lang="es-ES" sz="2400" b="1" i="1" dirty="0">
                <a:solidFill>
                  <a:srgbClr val="9E50A0"/>
                </a:solidFill>
                <a:latin typeface="+mn-lt"/>
                <a:cs typeface="Times New Roman" panose="02020603050405020304" pitchFamily="18" charset="0"/>
              </a:rPr>
              <a:t>ligada a la violencia normalizada </a:t>
            </a:r>
            <a:r>
              <a:rPr lang="es-ES" sz="2400" i="1" dirty="0">
                <a:latin typeface="+mn-lt"/>
                <a:cs typeface="Times New Roman" panose="02020603050405020304" pitchFamily="18" charset="0"/>
              </a:rPr>
              <a:t>(Bourgois, 2009) y a la violencia social. La persona puede salir o no de ese círculo violento. 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i="1" dirty="0">
                <a:latin typeface="+mn-lt"/>
                <a:cs typeface="Times New Roman" panose="02020603050405020304" pitchFamily="18" charset="0"/>
              </a:rPr>
              <a:t>Las violencias </a:t>
            </a:r>
            <a:r>
              <a:rPr lang="es-ES" sz="2400" b="1" i="1" dirty="0">
                <a:latin typeface="+mn-lt"/>
                <a:cs typeface="Times New Roman" panose="02020603050405020304" pitchFamily="18" charset="0"/>
              </a:rPr>
              <a:t>se entretejen</a:t>
            </a:r>
            <a:r>
              <a:rPr lang="es-ES" sz="2400" i="1" dirty="0">
                <a:latin typeface="+mn-lt"/>
                <a:cs typeface="Times New Roman" panose="02020603050405020304" pitchFamily="18" charset="0"/>
              </a:rPr>
              <a:t>, son constitutivas y constituyentes, </a:t>
            </a:r>
            <a:r>
              <a:rPr lang="es-ES" sz="2400" b="1" i="1" dirty="0">
                <a:solidFill>
                  <a:srgbClr val="9E50A0"/>
                </a:solidFill>
                <a:latin typeface="+mn-lt"/>
                <a:cs typeface="Times New Roman" panose="02020603050405020304" pitchFamily="18" charset="0"/>
              </a:rPr>
              <a:t>estructurantes y estructuradoras.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i="1" dirty="0">
                <a:latin typeface="+mn-lt"/>
                <a:cs typeface="Times New Roman" panose="02020603050405020304" pitchFamily="18" charset="0"/>
              </a:rPr>
              <a:t>Hay un continuum en el que </a:t>
            </a:r>
            <a:r>
              <a:rPr lang="es-ES" sz="2400" b="1" i="1" dirty="0">
                <a:solidFill>
                  <a:srgbClr val="9E50A0"/>
                </a:solidFill>
                <a:latin typeface="+mn-lt"/>
                <a:cs typeface="Times New Roman" panose="02020603050405020304" pitchFamily="18" charset="0"/>
              </a:rPr>
              <a:t>las diferentes violencias se permean </a:t>
            </a:r>
            <a:r>
              <a:rPr lang="es-ES" sz="2400" i="1" dirty="0">
                <a:latin typeface="+mn-lt"/>
                <a:cs typeface="Times New Roman" panose="02020603050405020304" pitchFamily="18" charset="0"/>
              </a:rPr>
              <a:t>entre sí y con las múltiples contranarrativas.</a:t>
            </a:r>
            <a:endParaRPr lang="es-MX" sz="2400" i="1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2A09AD5B-AB89-0D45-9E23-12A3C4702127}"/>
              </a:ext>
            </a:extLst>
          </p:cNvPr>
          <p:cNvSpPr txBox="1"/>
          <p:nvPr/>
        </p:nvSpPr>
        <p:spPr>
          <a:xfrm>
            <a:off x="23435735" y="7892627"/>
            <a:ext cx="2411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Conclusiones</a:t>
            </a: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E16542B6-A2A7-E342-B63D-DF556EC05414}"/>
              </a:ext>
            </a:extLst>
          </p:cNvPr>
          <p:cNvSpPr txBox="1"/>
          <p:nvPr/>
        </p:nvSpPr>
        <p:spPr>
          <a:xfrm>
            <a:off x="745067" y="7942980"/>
            <a:ext cx="2521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Antecedentes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2E8C9199-FB95-A041-8849-C96F5FB000CF}"/>
              </a:ext>
            </a:extLst>
          </p:cNvPr>
          <p:cNvSpPr txBox="1"/>
          <p:nvPr/>
        </p:nvSpPr>
        <p:spPr>
          <a:xfrm>
            <a:off x="8375857" y="15313694"/>
            <a:ext cx="1739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Finalidad</a:t>
            </a:r>
          </a:p>
        </p:txBody>
      </p:sp>
    </p:spTree>
    <p:extLst>
      <p:ext uri="{BB962C8B-B14F-4D97-AF65-F5344CB8AC3E}">
        <p14:creationId xmlns:p14="http://schemas.microsoft.com/office/powerpoint/2010/main" val="15639006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Violeta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ueba_sin" id="{62C3D2F8-93CC-5A42-BBE6-2646D9AA1C03}" vid="{06E52A37-0C00-C642-AC59-77D23DD0FD3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0</TotalTime>
  <Words>813</Words>
  <Application>Microsoft Macintosh PowerPoint</Application>
  <PresentationFormat>Personalizado</PresentationFormat>
  <Paragraphs>26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Times New Roman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Usuario de Microsoft Office</cp:lastModifiedBy>
  <cp:revision>1</cp:revision>
  <dcterms:created xsi:type="dcterms:W3CDTF">2024-03-01T21:37:03Z</dcterms:created>
  <dcterms:modified xsi:type="dcterms:W3CDTF">2024-03-01T21:37:54Z</dcterms:modified>
</cp:coreProperties>
</file>